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257" r:id="rId2"/>
    <p:sldId id="368" r:id="rId3"/>
    <p:sldId id="369" r:id="rId4"/>
    <p:sldId id="370" r:id="rId5"/>
    <p:sldId id="404" r:id="rId6"/>
    <p:sldId id="374" r:id="rId7"/>
    <p:sldId id="375" r:id="rId8"/>
    <p:sldId id="377" r:id="rId9"/>
    <p:sldId id="378" r:id="rId10"/>
    <p:sldId id="379" r:id="rId11"/>
    <p:sldId id="383" r:id="rId12"/>
    <p:sldId id="385" r:id="rId13"/>
    <p:sldId id="357" r:id="rId14"/>
    <p:sldId id="358" r:id="rId15"/>
    <p:sldId id="406" r:id="rId16"/>
    <p:sldId id="386" r:id="rId17"/>
    <p:sldId id="356" r:id="rId18"/>
    <p:sldId id="360" r:id="rId19"/>
    <p:sldId id="314" r:id="rId20"/>
  </p:sldIdLst>
  <p:sldSz cx="9144000" cy="6858000" type="screen4x3"/>
  <p:notesSz cx="6797675" cy="9928225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A03"/>
    <a:srgbClr val="0B6BC3"/>
    <a:srgbClr val="55796A"/>
    <a:srgbClr val="76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14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/>
            </a:lvl1pPr>
          </a:lstStyle>
          <a:p>
            <a:pPr>
              <a:defRPr/>
            </a:pPr>
            <a:fld id="{79725047-1377-48AA-8359-B0B7A3747CB1}" type="datetimeFigureOut">
              <a:rPr lang="nl-BE"/>
              <a:pPr>
                <a:defRPr/>
              </a:pPr>
              <a:t>15/06/2016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/>
            </a:lvl1pPr>
          </a:lstStyle>
          <a:p>
            <a:pPr>
              <a:defRPr/>
            </a:pPr>
            <a:fld id="{F684BFE5-20E4-4ED0-8F45-A1D8BECBE61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09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1813" y="0"/>
            <a:ext cx="2944342" cy="497413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0DE1C2B-98F0-4CF1-8ACD-512235C6DCCB}" type="datetimeFigureOut">
              <a:rPr lang="nl-BE"/>
              <a:pPr>
                <a:defRPr/>
              </a:pPr>
              <a:t>15/06/2016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nl-BE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1813" y="9429273"/>
            <a:ext cx="2944342" cy="497412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F3B8541-E8ED-4D3F-9F07-BC5D945A01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087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smtClean="0"/>
          </a:p>
        </p:txBody>
      </p:sp>
      <p:sp>
        <p:nvSpPr>
          <p:cNvPr id="686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C1693-FE09-4E24-A2C2-EEB664F13D6E}" type="slidenum">
              <a:rPr lang="nl-BE" altLang="nl-BE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nl-B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Tijdelijke aanduiding voor datum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16588-9CA5-47BA-A808-7DF3D5A06A03}" type="datetime1">
              <a:rPr lang="nl-BE" altLang="nl-BE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nl-BE" altLang="nl-BE" smtClean="0">
              <a:latin typeface="Arial" charset="0"/>
            </a:endParaRPr>
          </a:p>
        </p:txBody>
      </p:sp>
      <p:sp>
        <p:nvSpPr>
          <p:cNvPr id="68614" name="Tijdelijke aanduiding voor koptekst 2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smtClean="0">
                <a:latin typeface="Arial" charset="0"/>
              </a:rPr>
              <a:t>IBA BEHEER HEIST-OP-DEN-BERG</a:t>
            </a:r>
          </a:p>
        </p:txBody>
      </p:sp>
    </p:spTree>
    <p:extLst>
      <p:ext uri="{BB962C8B-B14F-4D97-AF65-F5344CB8AC3E}">
        <p14:creationId xmlns:p14="http://schemas.microsoft.com/office/powerpoint/2010/main" val="242221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8E2FB-DDA8-45F2-A685-91B5325FFA43}" type="slidenum">
              <a:rPr lang="nl-BE" altLang="nl-BE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nl-BE" altLang="nl-B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 smtClean="0"/>
          </a:p>
        </p:txBody>
      </p:sp>
      <p:sp>
        <p:nvSpPr>
          <p:cNvPr id="124933" name="Tijdelijke aanduiding voor datum 1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5DFC1C-A831-499F-8653-21A9A5023BE3}" type="datetime1">
              <a:rPr lang="nl-BE" altLang="nl-BE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15/06/2016</a:t>
            </a:fld>
            <a:endParaRPr lang="nl-BE" altLang="nl-BE" smtClean="0">
              <a:latin typeface="Arial" charset="0"/>
            </a:endParaRPr>
          </a:p>
        </p:txBody>
      </p:sp>
      <p:sp>
        <p:nvSpPr>
          <p:cNvPr id="124934" name="Tijdelijke aanduiding voor koptekst 2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31077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02" indent="-287962" defTabSz="93107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4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58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28" indent="-230370" defTabSz="93107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067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80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546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285" indent="-230370" defTabSz="93107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nl-BE" smtClean="0">
                <a:latin typeface="Arial" charset="0"/>
              </a:rPr>
              <a:t>IBA BEHEER MEERHOUT</a:t>
            </a:r>
          </a:p>
        </p:txBody>
      </p:sp>
    </p:spTree>
    <p:extLst>
      <p:ext uri="{BB962C8B-B14F-4D97-AF65-F5344CB8AC3E}">
        <p14:creationId xmlns:p14="http://schemas.microsoft.com/office/powerpoint/2010/main" val="103922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1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67544" y="1844824"/>
            <a:ext cx="8208912" cy="4320480"/>
          </a:xfrm>
        </p:spPr>
        <p:txBody>
          <a:bodyPr>
            <a:noAutofit/>
          </a:bodyPr>
          <a:lstStyle>
            <a:lvl1pPr>
              <a:defRPr/>
            </a:lvl1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23417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grafiek/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/>
          </p:nvPr>
        </p:nvSpPr>
        <p:spPr>
          <a:xfrm>
            <a:off x="467544" y="1844824"/>
            <a:ext cx="8208911" cy="4320480"/>
          </a:xfrm>
        </p:spPr>
        <p:txBody>
          <a:bodyPr/>
          <a:lstStyle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 smtClean="0"/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467544" y="836712"/>
            <a:ext cx="8208144" cy="504056"/>
          </a:xfrm>
        </p:spPr>
        <p:txBody>
          <a:bodyPr wrap="none" tIns="36000" bIns="36000"/>
          <a:lstStyle>
            <a:lvl1pPr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5"/>
          </p:nvPr>
        </p:nvSpPr>
        <p:spPr>
          <a:xfrm>
            <a:off x="467544" y="1340768"/>
            <a:ext cx="8208144" cy="504056"/>
          </a:xfrm>
        </p:spPr>
        <p:txBody>
          <a:bodyPr wrap="none" tIns="36000" bIns="36000"/>
          <a:lstStyle>
            <a:lvl1pPr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u="sng">
                <a:latin typeface="Arial" charset="0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  <p:extLst>
      <p:ext uri="{BB962C8B-B14F-4D97-AF65-F5344CB8AC3E}">
        <p14:creationId xmlns:p14="http://schemas.microsoft.com/office/powerpoint/2010/main" val="398932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  <a:lvl2pPr marL="266700" indent="-266700">
              <a:defRPr/>
            </a:lvl2pPr>
            <a:lvl3pPr marL="622300" indent="-266700">
              <a:defRPr/>
            </a:lvl3pPr>
            <a:lvl4pPr marL="990600" indent="-368300">
              <a:defRPr/>
            </a:lvl4pPr>
            <a:lvl5pPr marL="1346200" indent="-2667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56550" y="6389688"/>
            <a:ext cx="730250" cy="3317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B8A1DB-64D6-4DE5-8A71-48D4F0C64140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93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:\LAY-OUT\LAYOUT Pidpa\presentaties\PPt sjabloon nieuwe huisstijl 2012\voorblad-0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95536" y="2636912"/>
            <a:ext cx="3168352" cy="43237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395536" y="1988840"/>
            <a:ext cx="8641208" cy="576263"/>
          </a:xfrm>
          <a:prstGeom prst="rect">
            <a:avLst/>
          </a:prstGeom>
        </p:spPr>
        <p:txBody>
          <a:bodyPr wrap="none"/>
          <a:lstStyle>
            <a:lvl1pPr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640960" cy="1152128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95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29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26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:\LAY-OUT\LAYOUT Pidpa\presentaties\PPt sjabloon nieuwe huisstijl 2012\voorblad-02-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36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titel in te voegen</a:t>
            </a:r>
            <a:endParaRPr lang="nl-BE" altLang="nl-BE" smtClean="0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tekst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</a:p>
        </p:txBody>
      </p:sp>
      <p:sp>
        <p:nvSpPr>
          <p:cNvPr id="2053" name="Tekstvak 7"/>
          <p:cNvSpPr txBox="1">
            <a:spLocks noChangeArrowheads="1"/>
          </p:cNvSpPr>
          <p:nvPr/>
        </p:nvSpPr>
        <p:spPr bwMode="auto">
          <a:xfrm>
            <a:off x="4643438" y="6524625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D6445838-0931-4A0D-BBE7-01D867280DD4}" type="slidenum">
              <a:rPr lang="nl-BE" sz="1100" u="none" smtClean="0">
                <a:solidFill>
                  <a:srgbClr val="FFFFFF"/>
                </a:solidFill>
                <a:latin typeface="Calibri" pitchFamily="34" charset="0"/>
                <a:cs typeface="+mn-cs"/>
              </a:rPr>
              <a:pPr algn="r" eaLnBrk="1" hangingPunct="1">
                <a:defRPr/>
              </a:pPr>
              <a:t>‹nr.›</a:t>
            </a:fld>
            <a:endParaRPr lang="nl-BE" sz="1100" u="none" smtClean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468313" y="6492875"/>
            <a:ext cx="2879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u="none">
                <a:solidFill>
                  <a:srgbClr val="FFFFFF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nl-BE"/>
              <a:t>IBA's MEERHOUT 22/10/2013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75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E75A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5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2730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ondverzetinbeeld.wordpress.com/2011/07/18/gastfotos-rioleringswerken-te-heist-1/dscn6846-bord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medicalfacts.nl/wp-content/uploads/2010/03/waterkra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minoc.com/zd_images/2012/14/090727_InternetExplorer.jpg" TargetMode="External"/><Relationship Id="rId2" Type="http://schemas.openxmlformats.org/officeDocument/2006/relationships/hyperlink" Target="http://www.pidpa.b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8388" y="476250"/>
            <a:ext cx="7680076" cy="18726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2800" dirty="0" smtClean="0">
                <a:solidFill>
                  <a:schemeClr val="tx2"/>
                </a:solidFill>
              </a:rPr>
              <a:t>Gemeente Rijkevorsel: </a:t>
            </a:r>
            <a:r>
              <a:rPr lang="nl-BE" sz="3600" u="sng" dirty="0" smtClean="0">
                <a:solidFill>
                  <a:schemeClr val="tx2"/>
                </a:solidFill>
              </a:rPr>
              <a:t/>
            </a:r>
            <a:br>
              <a:rPr lang="nl-BE" sz="3600" u="sng" dirty="0" smtClean="0">
                <a:solidFill>
                  <a:schemeClr val="tx2"/>
                </a:solidFill>
              </a:rPr>
            </a:br>
            <a:r>
              <a:rPr lang="nl-BE" sz="3100" dirty="0" smtClean="0">
                <a:solidFill>
                  <a:schemeClr val="tx2"/>
                </a:solidFill>
              </a:rPr>
              <a:t>K-14-102: Wegen- en rioleringswerken in </a:t>
            </a:r>
            <a:br>
              <a:rPr lang="nl-BE" sz="3100" dirty="0" smtClean="0">
                <a:solidFill>
                  <a:schemeClr val="tx2"/>
                </a:solidFill>
              </a:rPr>
            </a:br>
            <a:r>
              <a:rPr lang="nl-BE" sz="3100" dirty="0" smtClean="0">
                <a:solidFill>
                  <a:schemeClr val="tx2"/>
                </a:solidFill>
              </a:rPr>
              <a:t>Looi – </a:t>
            </a:r>
            <a:r>
              <a:rPr lang="nl-BE" sz="3100" dirty="0" err="1" smtClean="0">
                <a:solidFill>
                  <a:schemeClr val="tx2"/>
                </a:solidFill>
              </a:rPr>
              <a:t>Looiweg</a:t>
            </a:r>
            <a:r>
              <a:rPr lang="nl-BE" sz="3100" dirty="0" smtClean="0">
                <a:solidFill>
                  <a:schemeClr val="tx2"/>
                </a:solidFill>
              </a:rPr>
              <a:t> - Smeel</a:t>
            </a:r>
            <a:r>
              <a:rPr lang="nl-BE" sz="3600" dirty="0" smtClean="0">
                <a:solidFill>
                  <a:schemeClr val="tx2"/>
                </a:solidFill>
              </a:rPr>
              <a:t/>
            </a:r>
            <a:br>
              <a:rPr lang="nl-BE" sz="3600" dirty="0" smtClean="0">
                <a:solidFill>
                  <a:schemeClr val="tx2"/>
                </a:solidFill>
              </a:rPr>
            </a:br>
            <a:endParaRPr lang="nl-BE" sz="2800" i="1" dirty="0" smtClean="0">
              <a:solidFill>
                <a:schemeClr val="tx2"/>
              </a:solidFill>
            </a:endParaRPr>
          </a:p>
        </p:txBody>
      </p:sp>
      <p:pic>
        <p:nvPicPr>
          <p:cNvPr id="9219" name="Picture 10" descr="http://grondverzetinbeeld.files.wordpress.com/2011/07/dscn6846-border.jpg?w=640&amp;h=48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492375"/>
            <a:ext cx="30718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Octopus te Boek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22538"/>
            <a:ext cx="309721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68388" y="5013176"/>
            <a:ext cx="113973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wrap="none" lIns="91440" tIns="36000" rIns="91440" bIns="3600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eaLnBrk="1" fontAlgn="auto" hangingPunct="1">
              <a:spcAft>
                <a:spcPts val="0"/>
              </a:spcAft>
              <a:defRPr sz="28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0" hangingPunct="0">
              <a:defRPr sz="3200" b="1">
                <a:solidFill>
                  <a:srgbClr val="1E75AF"/>
                </a:solidFill>
              </a:defRPr>
            </a:lvl2pPr>
            <a:lvl3pPr eaLnBrk="0" hangingPunct="0">
              <a:defRPr sz="3200" b="1">
                <a:solidFill>
                  <a:srgbClr val="1E75AF"/>
                </a:solidFill>
              </a:defRPr>
            </a:lvl3pPr>
            <a:lvl4pPr eaLnBrk="0" hangingPunct="0">
              <a:defRPr sz="3200" b="1">
                <a:solidFill>
                  <a:srgbClr val="1E75AF"/>
                </a:solidFill>
              </a:defRPr>
            </a:lvl4pPr>
            <a:lvl5pPr eaLnBrk="0" hangingPunct="0">
              <a:defRPr sz="3200" b="1">
                <a:solidFill>
                  <a:srgbClr val="1E75AF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E75AF"/>
                </a:solidFill>
              </a:defRPr>
            </a:lvl9pPr>
          </a:lstStyle>
          <a:p>
            <a:r>
              <a:rPr lang="nl-BE" sz="1400" dirty="0" smtClean="0"/>
              <a:t>14/06/2016</a:t>
            </a:r>
            <a:endParaRPr lang="nl-BE" sz="1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8" y="5519446"/>
            <a:ext cx="2711524" cy="91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457200" y="333375"/>
            <a:ext cx="8435975" cy="868363"/>
          </a:xfrm>
          <a:prstGeom prst="rect">
            <a:avLst/>
          </a:prstGeom>
          <a:noFill/>
          <a:ln>
            <a:noFill/>
          </a:ln>
        </p:spPr>
        <p:txBody>
          <a:bodyPr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BE" sz="4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-2844800" y="485775"/>
            <a:ext cx="84359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Wetgeving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828675" y="1123950"/>
            <a:ext cx="741521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44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b="1" dirty="0" smtClean="0"/>
              <a:t>Europese regelgeving </a:t>
            </a:r>
            <a:r>
              <a:rPr lang="nl-BE" sz="2000" dirty="0" smtClean="0"/>
              <a:t>(kaderrichtlijn Water)</a:t>
            </a:r>
            <a:r>
              <a:rPr lang="nl-BE" sz="2000" b="1" dirty="0" smtClean="0"/>
              <a:t>:</a:t>
            </a:r>
            <a:r>
              <a:rPr lang="nl-BE" sz="1800" dirty="0" smtClean="0"/>
              <a:t/>
            </a:r>
            <a:br>
              <a:rPr lang="nl-BE" sz="1800" dirty="0" smtClean="0"/>
            </a:br>
            <a:endParaRPr lang="nl-BE" sz="1800" dirty="0" smtClean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/>
              <a:t>Alle afvalwater moet gezuiverd worden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/>
              <a:t>Betaald door de vervuiler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 smtClean="0"/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nl-BE" sz="2000" b="1" dirty="0" smtClean="0"/>
              <a:t>Vlaamse regelgeving</a:t>
            </a:r>
            <a:r>
              <a:rPr lang="nl-BE" sz="2000" dirty="0" smtClean="0"/>
              <a:t>:</a:t>
            </a:r>
            <a:br>
              <a:rPr lang="nl-BE" sz="2000" dirty="0" smtClean="0"/>
            </a:br>
            <a:r>
              <a:rPr lang="nl-BE" sz="1800" dirty="0" smtClean="0"/>
              <a:t> </a:t>
            </a:r>
            <a:endParaRPr lang="nl-BE" sz="1600" dirty="0" smtClean="0"/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/>
              <a:t>   Gewestelijke Stedenbouwkundige verordening hemelwater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 smtClean="0"/>
              <a:t> Voor nieuwbouw en verbouwing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 smtClean="0"/>
              <a:t> Vanaf 01/02/2005 scheiding verplicht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/>
              <a:t>   VLAREM II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 smtClean="0"/>
              <a:t> Verplicht afvalwater aan te sluiten op het rioleringsnet</a:t>
            </a:r>
          </a:p>
          <a:p>
            <a:pPr marL="280988" lvl="1" indent="0" eaLnBrk="1" hangingPunct="1">
              <a:lnSpc>
                <a:spcPct val="90000"/>
              </a:lnSpc>
              <a:spcBef>
                <a:spcPts val="400"/>
              </a:spcBef>
              <a:defRPr/>
            </a:pPr>
            <a:r>
              <a:rPr lang="nl-BE" sz="1400" dirty="0" smtClean="0"/>
              <a:t> Verplicht om alles te scheiden op </a:t>
            </a:r>
            <a:r>
              <a:rPr lang="nl-BE" sz="1400" dirty="0" err="1" smtClean="0"/>
              <a:t>perceelsniveau</a:t>
            </a:r>
            <a:endParaRPr lang="nl-BE" sz="1400" dirty="0" smtClean="0"/>
          </a:p>
          <a:p>
            <a:pPr eaLnBrk="1" hangingPunct="1">
              <a:lnSpc>
                <a:spcPct val="90000"/>
              </a:lnSpc>
              <a:spcBef>
                <a:spcPts val="400"/>
              </a:spcBef>
              <a:buFont typeface="Wingdings" panose="05000000000000000000" pitchFamily="2" charset="2"/>
              <a:buChar char="ü"/>
              <a:defRPr/>
            </a:pPr>
            <a:r>
              <a:rPr lang="nl-BE" sz="1800" dirty="0" smtClean="0"/>
              <a:t>Keuring van privé-installatie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sz="1400" dirty="0" smtClean="0"/>
              <a:t>         vanaf 1 juli 2011</a:t>
            </a:r>
            <a:br>
              <a:rPr lang="nl-BE" sz="1400" dirty="0" smtClean="0"/>
            </a:br>
            <a:endParaRPr lang="nl-B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-180975" y="349250"/>
            <a:ext cx="6121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Afkoppeling en </a:t>
            </a:r>
            <a:r>
              <a:rPr lang="nl-BE" altLang="nl-BE" b="1" u="sng" dirty="0" err="1">
                <a:solidFill>
                  <a:schemeClr val="bg2"/>
                </a:solidFill>
              </a:rPr>
              <a:t>Pidpa</a:t>
            </a:r>
            <a:r>
              <a:rPr lang="nl-BE" altLang="nl-BE" b="1" u="sng" dirty="0">
                <a:solidFill>
                  <a:schemeClr val="bg2"/>
                </a:solidFill>
              </a:rPr>
              <a:t> – Riolering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908050"/>
            <a:ext cx="8172450" cy="504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dirty="0" smtClean="0">
                <a:cs typeface="Arial" charset="0"/>
              </a:rPr>
              <a:t>Pidpa-Riolering biedt aan bewoner: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1 </a:t>
            </a:r>
            <a:r>
              <a:rPr lang="nl-BE" sz="1800" dirty="0" err="1" smtClean="0">
                <a:cs typeface="Arial" charset="0"/>
              </a:rPr>
              <a:t>huisaansluitputje</a:t>
            </a:r>
            <a:r>
              <a:rPr lang="nl-BE" sz="1800" dirty="0" smtClean="0">
                <a:cs typeface="Arial" charset="0"/>
              </a:rPr>
              <a:t> vuilwater (DWA)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1 </a:t>
            </a:r>
            <a:r>
              <a:rPr lang="nl-BE" sz="1800" dirty="0" err="1" smtClean="0">
                <a:cs typeface="Arial" charset="0"/>
              </a:rPr>
              <a:t>huisaansluitputje</a:t>
            </a:r>
            <a:r>
              <a:rPr lang="nl-BE" sz="1800" dirty="0" smtClean="0">
                <a:cs typeface="Arial" charset="0"/>
              </a:rPr>
              <a:t> regenwater (RWA)</a:t>
            </a:r>
            <a:br>
              <a:rPr lang="nl-BE" sz="1800" dirty="0" smtClean="0">
                <a:cs typeface="Arial" charset="0"/>
              </a:rPr>
            </a:br>
            <a:r>
              <a:rPr lang="nl-BE" sz="1000" dirty="0" smtClean="0">
                <a:cs typeface="Arial" charset="0"/>
              </a:rPr>
              <a:t> </a:t>
            </a:r>
            <a:r>
              <a:rPr lang="nl-BE" sz="1800" dirty="0" smtClean="0">
                <a:cs typeface="Arial" charset="0"/>
              </a:rPr>
              <a:t/>
            </a:r>
            <a:br>
              <a:rPr lang="nl-BE" sz="1800" dirty="0" smtClean="0">
                <a:cs typeface="Arial" charset="0"/>
              </a:rPr>
            </a:br>
            <a:endParaRPr 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gratis afkoppelingsadvies hemel- en afvalwater + </a:t>
            </a:r>
            <a:r>
              <a:rPr lang="nl-BE" sz="1800" dirty="0" err="1" smtClean="0">
                <a:cs typeface="Arial" charset="0"/>
              </a:rPr>
              <a:t>plaatsbezoek</a:t>
            </a:r>
            <a:endParaRPr 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endParaRPr 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Gratis keuring van privé riolering </a:t>
            </a:r>
            <a:r>
              <a:rPr lang="nl-BE" sz="1800" dirty="0">
                <a:cs typeface="Arial" charset="0"/>
              </a:rPr>
              <a:t> </a:t>
            </a:r>
            <a:r>
              <a:rPr lang="nl-BE" sz="1800" dirty="0" smtClean="0">
                <a:cs typeface="Arial" charset="0"/>
              </a:rPr>
              <a:t>(eventuele herkeuring is niet gratis)</a:t>
            </a:r>
            <a:br>
              <a:rPr lang="nl-BE" sz="1800" dirty="0" smtClean="0">
                <a:cs typeface="Arial" charset="0"/>
              </a:rPr>
            </a:br>
            <a:endParaRPr 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Afkoppelingspremie na aanpassing op privé naar </a:t>
            </a:r>
            <a:r>
              <a:rPr lang="nl-BE" b="1" dirty="0" smtClean="0">
                <a:cs typeface="Arial" charset="0"/>
              </a:rPr>
              <a:t>volledig</a:t>
            </a:r>
            <a:r>
              <a:rPr lang="nl-BE" sz="1800" dirty="0" smtClean="0">
                <a:cs typeface="Arial" charset="0"/>
              </a:rPr>
              <a:t> gescheiden riolering  = 530€  (mits voldaan wordt aan strikte voorwaarden)</a:t>
            </a:r>
            <a:br>
              <a:rPr lang="nl-BE" sz="1800" dirty="0" smtClean="0">
                <a:cs typeface="Arial" charset="0"/>
              </a:rPr>
            </a:br>
            <a:endParaRPr lang="nl-BE" sz="18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r>
              <a:rPr lang="nl-BE" sz="2000" dirty="0" err="1" smtClean="0">
                <a:cs typeface="Arial" charset="0"/>
              </a:rPr>
              <a:t>Pidpa</a:t>
            </a:r>
            <a:r>
              <a:rPr lang="nl-BE" sz="2000" dirty="0" smtClean="0">
                <a:cs typeface="Arial" charset="0"/>
              </a:rPr>
              <a:t>-Riolering </a:t>
            </a:r>
            <a:r>
              <a:rPr lang="nl-BE" sz="2000" dirty="0">
                <a:cs typeface="Arial" charset="0"/>
              </a:rPr>
              <a:t>vraagt aan bewoner</a:t>
            </a:r>
            <a:r>
              <a:rPr lang="nl-BE" sz="2000" dirty="0" smtClean="0">
                <a:cs typeface="Arial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  <a:defRPr/>
            </a:pPr>
            <a:endParaRPr lang="nl-BE" sz="20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>
                <a:solidFill>
                  <a:srgbClr val="19335F"/>
                </a:solidFill>
                <a:cs typeface="Arial" charset="0"/>
              </a:rPr>
              <a:t>530 € aansluitrecht indien de woning een </a:t>
            </a:r>
            <a:r>
              <a:rPr lang="nl-BE" sz="1800" b="1" dirty="0">
                <a:solidFill>
                  <a:srgbClr val="19335F"/>
                </a:solidFill>
                <a:cs typeface="Arial" charset="0"/>
              </a:rPr>
              <a:t>eerste</a:t>
            </a:r>
            <a:r>
              <a:rPr lang="nl-BE" sz="1800" dirty="0">
                <a:solidFill>
                  <a:srgbClr val="19335F"/>
                </a:solidFill>
                <a:cs typeface="Arial" charset="0"/>
              </a:rPr>
              <a:t> maal wordt aangesloten </a:t>
            </a:r>
            <a:endParaRPr lang="nl-BE" sz="1800" dirty="0" smtClean="0">
              <a:solidFill>
                <a:srgbClr val="19335F"/>
              </a:solidFill>
              <a:cs typeface="Arial" charset="0"/>
            </a:endParaRPr>
          </a:p>
          <a:p>
            <a:pPr marL="358775" lvl="1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nl-BE" sz="1800" dirty="0">
                <a:solidFill>
                  <a:srgbClr val="19335F"/>
                </a:solidFill>
                <a:cs typeface="Arial" charset="0"/>
              </a:rPr>
              <a:t>	</a:t>
            </a:r>
            <a:r>
              <a:rPr lang="nl-BE" sz="1800" dirty="0" smtClean="0">
                <a:solidFill>
                  <a:srgbClr val="19335F"/>
                </a:solidFill>
                <a:cs typeface="Arial" charset="0"/>
              </a:rPr>
              <a:t>op </a:t>
            </a:r>
            <a:r>
              <a:rPr lang="nl-BE" sz="1800" dirty="0">
                <a:solidFill>
                  <a:srgbClr val="19335F"/>
                </a:solidFill>
                <a:cs typeface="Arial" charset="0"/>
              </a:rPr>
              <a:t>de </a:t>
            </a:r>
            <a:r>
              <a:rPr lang="nl-BE" sz="1800" dirty="0" smtClean="0">
                <a:solidFill>
                  <a:srgbClr val="19335F"/>
                </a:solidFill>
                <a:cs typeface="Arial" charset="0"/>
              </a:rPr>
              <a:t>riolering</a:t>
            </a:r>
            <a:endParaRPr lang="nl-BE" sz="1400" dirty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  <a:defRPr/>
            </a:pPr>
            <a:r>
              <a:rPr lang="nl-BE" sz="1800" dirty="0" smtClean="0">
                <a:cs typeface="Arial" charset="0"/>
              </a:rPr>
              <a:t>Volledige </a:t>
            </a:r>
            <a:r>
              <a:rPr lang="nl-BE" sz="1800" dirty="0">
                <a:cs typeface="Arial" charset="0"/>
              </a:rPr>
              <a:t>afkoppeling op privaat </a:t>
            </a:r>
            <a:r>
              <a:rPr lang="nl-BE" sz="1800" dirty="0" smtClean="0">
                <a:cs typeface="Arial" charset="0"/>
              </a:rPr>
              <a:t>terrein voor HOB en OB.</a:t>
            </a:r>
          </a:p>
          <a:p>
            <a:pPr marL="358775" lvl="1" indent="0" eaLnBrk="1" hangingPunct="1">
              <a:lnSpc>
                <a:spcPct val="80000"/>
              </a:lnSpc>
              <a:spcBef>
                <a:spcPts val="400"/>
              </a:spcBef>
              <a:buNone/>
              <a:defRPr/>
            </a:pPr>
            <a:r>
              <a:rPr lang="nl-BE" sz="1800" dirty="0">
                <a:cs typeface="Arial" charset="0"/>
              </a:rPr>
              <a:t/>
            </a:r>
            <a:br>
              <a:rPr lang="nl-BE" sz="1800" dirty="0">
                <a:cs typeface="Arial" charset="0"/>
              </a:rPr>
            </a:br>
            <a:r>
              <a:rPr lang="nl-BE" sz="800" dirty="0">
                <a:cs typeface="Arial" charset="0"/>
              </a:rPr>
              <a:t>  </a:t>
            </a:r>
            <a:r>
              <a:rPr lang="nl-BE" sz="1800" dirty="0">
                <a:cs typeface="Arial" charset="0"/>
              </a:rPr>
              <a:t/>
            </a:r>
            <a:br>
              <a:rPr lang="nl-BE" sz="1800" dirty="0">
                <a:cs typeface="Arial" charset="0"/>
              </a:rPr>
            </a:br>
            <a:endParaRPr lang="nl-BE" sz="1800" dirty="0">
              <a:cs typeface="Arial" charset="0"/>
            </a:endParaRPr>
          </a:p>
          <a:p>
            <a:pPr marL="92075" lvl="1" indent="0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None/>
              <a:defRPr/>
            </a:pPr>
            <a:endParaRPr lang="nl-BE" sz="16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765175"/>
            <a:ext cx="7702550" cy="51831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r>
              <a:rPr lang="nl-BE" altLang="nl-BE" sz="2000" b="1" dirty="0" smtClean="0">
                <a:cs typeface="Arial" charset="0"/>
              </a:rPr>
              <a:t>Voorwaarden premie:</a:t>
            </a: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 smtClean="0">
                <a:cs typeface="Arial" charset="0"/>
              </a:rPr>
              <a:t>bouwvergunning vóór 1 februari 2005</a:t>
            </a:r>
            <a:br>
              <a:rPr lang="nl-BE" altLang="nl-BE" sz="1800" dirty="0" smtClean="0">
                <a:cs typeface="Arial" charset="0"/>
              </a:rPr>
            </a:br>
            <a:endParaRPr lang="nl-BE" alt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 smtClean="0"/>
              <a:t>afkoppeling voor </a:t>
            </a:r>
            <a:r>
              <a:rPr lang="nl-BE" altLang="nl-BE" sz="1800" b="1" dirty="0" smtClean="0"/>
              <a:t>de totale verharde oppervlakte </a:t>
            </a:r>
            <a:r>
              <a:rPr lang="nl-BE" altLang="nl-BE" sz="1800" dirty="0" smtClean="0"/>
              <a:t/>
            </a:r>
            <a:br>
              <a:rPr lang="nl-BE" altLang="nl-BE" sz="1800" dirty="0" smtClean="0"/>
            </a:br>
            <a:r>
              <a:rPr lang="nl-BE" altLang="nl-BE" sz="1800" dirty="0" smtClean="0"/>
              <a:t>dus ook daken en verhardingen</a:t>
            </a:r>
            <a:br>
              <a:rPr lang="nl-BE" altLang="nl-BE" sz="1800" dirty="0" smtClean="0"/>
            </a:br>
            <a:endParaRPr lang="nl-BE" altLang="nl-BE" sz="18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/>
              <a:t>aanvraag van een keuring van de </a:t>
            </a:r>
            <a:r>
              <a:rPr lang="nl-BE" altLang="nl-BE" sz="1800" dirty="0" smtClean="0"/>
              <a:t>werken</a:t>
            </a:r>
            <a:br>
              <a:rPr lang="nl-BE" altLang="nl-BE" sz="1800" dirty="0" smtClean="0"/>
            </a:br>
            <a:endParaRPr lang="nl-BE" altLang="nl-BE" sz="18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 smtClean="0"/>
              <a:t>uitbetaling van de premie afhankelijk van correcte afkoppeling (keuring in orde)</a:t>
            </a:r>
            <a:br>
              <a:rPr lang="nl-BE" altLang="nl-BE" sz="1800" dirty="0" smtClean="0"/>
            </a:br>
            <a:endParaRPr lang="nl-BE" altLang="nl-BE" sz="18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r>
              <a:rPr lang="nl-BE" altLang="nl-BE" sz="1800" dirty="0" smtClean="0"/>
              <a:t>éénmalige tussenkomst </a:t>
            </a:r>
            <a:br>
              <a:rPr lang="nl-BE" altLang="nl-BE" sz="1800" dirty="0" smtClean="0"/>
            </a:br>
            <a:r>
              <a:rPr lang="nl-BE" altLang="nl-BE" sz="1800" dirty="0" smtClean="0"/>
              <a:t>→ enkel voor installaties met permanent karakter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8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ü"/>
            </a:pPr>
            <a:endParaRPr lang="nl-BE" altLang="nl-BE" sz="1800" dirty="0" smtClean="0"/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1800" dirty="0" smtClean="0">
                <a:cs typeface="Arial" charset="0"/>
              </a:rPr>
              <a:t/>
            </a:r>
            <a:br>
              <a:rPr lang="nl-BE" altLang="nl-BE" sz="1800" dirty="0" smtClean="0">
                <a:cs typeface="Arial" charset="0"/>
              </a:rPr>
            </a:br>
            <a:endParaRPr lang="nl-BE" altLang="nl-BE" sz="1800" dirty="0" smtClean="0">
              <a:cs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1600" dirty="0" smtClean="0"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Grp="1"/>
          </p:cNvSpPr>
          <p:nvPr>
            <p:ph idx="1"/>
          </p:nvPr>
        </p:nvSpPr>
        <p:spPr>
          <a:xfrm>
            <a:off x="827088" y="476250"/>
            <a:ext cx="7705725" cy="3887788"/>
          </a:xfrm>
        </p:spPr>
        <p:txBody>
          <a:bodyPr/>
          <a:lstStyle/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>
              <a:solidFill>
                <a:schemeClr val="bg2"/>
              </a:solidFill>
            </a:endParaRP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b="1" dirty="0" smtClean="0">
                <a:solidFill>
                  <a:schemeClr val="bg2"/>
                </a:solidFill>
              </a:rPr>
              <a:t>Keuring :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 smtClean="0"/>
              <a:t>Wanneer?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	Vanaf het moment dat uw woning aangesloten wordt,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	d.w.z. wanneer het </a:t>
            </a:r>
            <a:r>
              <a:rPr lang="nl-BE" altLang="nl-BE" sz="1800" i="1" dirty="0" err="1" smtClean="0"/>
              <a:t>huisaansluitputje</a:t>
            </a:r>
            <a:r>
              <a:rPr lang="nl-BE" altLang="nl-BE" sz="1800" dirty="0" smtClean="0"/>
              <a:t> wordt geplaatst door de 	aannemer</a:t>
            </a:r>
          </a:p>
        </p:txBody>
      </p:sp>
      <p:pic>
        <p:nvPicPr>
          <p:cNvPr id="28675" name="Picture 4" descr="http://www.steinzeug-keramo.com/CMS/showImage.aspx?img=/AxCMSweb_SK/upload/put1a_web.JPG&amp;width=192&amp;height=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13175"/>
            <a:ext cx="1828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429000"/>
            <a:ext cx="4162425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/>
          </p:cNvSpPr>
          <p:nvPr>
            <p:ph idx="1"/>
          </p:nvPr>
        </p:nvSpPr>
        <p:spPr>
          <a:xfrm>
            <a:off x="1258888" y="765175"/>
            <a:ext cx="7705725" cy="3887788"/>
          </a:xfrm>
        </p:spPr>
        <p:txBody>
          <a:bodyPr/>
          <a:lstStyle/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 smtClean="0"/>
              <a:t>Hoe melden?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- 0800 – 90.300 – optie 3 (keuringen)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		- Vermelding project K-14-102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nl-BE" altLang="nl-BE" sz="1800" dirty="0" smtClean="0"/>
              <a:t>	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 smtClean="0"/>
              <a:t>Belang keuring?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- </a:t>
            </a:r>
            <a:r>
              <a:rPr lang="nl-BE" altLang="nl-BE" sz="1800" b="1" dirty="0" smtClean="0"/>
              <a:t>Premie te verkrijgen </a:t>
            </a:r>
            <a:r>
              <a:rPr lang="nl-BE" altLang="nl-BE" sz="1800" dirty="0" smtClean="0"/>
              <a:t>na positieve keuring.  Premies worden enkel tot 	aan einde van het project uitbetaald.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- </a:t>
            </a:r>
            <a:r>
              <a:rPr lang="nl-BE" altLang="nl-BE" sz="1800" b="1" dirty="0" smtClean="0"/>
              <a:t>Vermijd wateroverlast </a:t>
            </a:r>
            <a:r>
              <a:rPr lang="nl-BE" altLang="nl-BE" sz="1800" dirty="0" smtClean="0"/>
              <a:t>voor uzelf en uw buren!  Keuring geeft aan of u 	al dan niet goed heeft afgekoppeld.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/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i="1" dirty="0" smtClean="0"/>
              <a:t>Betaling keuring?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- Op kosten van </a:t>
            </a:r>
            <a:r>
              <a:rPr lang="nl-BE" altLang="nl-BE" sz="1800" dirty="0" err="1" smtClean="0"/>
              <a:t>Pidpa</a:t>
            </a:r>
            <a:r>
              <a:rPr lang="nl-BE" altLang="nl-BE" sz="1800" dirty="0" smtClean="0"/>
              <a:t>-Riolering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	- Indien niet conform, tweede keuring op kosten van de eigenaar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 smtClean="0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Voorstelling </a:t>
            </a:r>
            <a:r>
              <a:rPr lang="nl-BE" dirty="0" err="1" smtClean="0">
                <a:solidFill>
                  <a:schemeClr val="bg2"/>
                </a:solidFill>
              </a:rPr>
              <a:t>Pidpa</a:t>
            </a:r>
            <a:r>
              <a:rPr lang="nl-BE" dirty="0" smtClean="0">
                <a:solidFill>
                  <a:schemeClr val="bg2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Gescheiden riolering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>
                <a:solidFill>
                  <a:srgbClr val="CB4A03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altLang="nl-BE" smtClean="0"/>
              <a:t>De afkoppelingen praktisch</a:t>
            </a:r>
          </a:p>
        </p:txBody>
      </p:sp>
      <p:pic>
        <p:nvPicPr>
          <p:cNvPr id="26627" name="Picture 6" descr="Winnende cartoon van Dré Mathi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/>
          <a:stretch>
            <a:fillRect/>
          </a:stretch>
        </p:blipFill>
        <p:spPr bwMode="auto">
          <a:xfrm>
            <a:off x="395288" y="2005013"/>
            <a:ext cx="8208962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437437" cy="720725"/>
          </a:xfrm>
        </p:spPr>
        <p:txBody>
          <a:bodyPr anchor="t"/>
          <a:lstStyle/>
          <a:p>
            <a:pPr eaLnBrk="1" hangingPunct="1"/>
            <a:r>
              <a:rPr lang="nl-BE" altLang="nl-BE" dirty="0" smtClean="0">
                <a:solidFill>
                  <a:schemeClr val="tx1"/>
                </a:solidFill>
              </a:rPr>
              <a:t>Afkoppelingen op privé</a:t>
            </a:r>
          </a:p>
        </p:txBody>
      </p:sp>
      <p:sp>
        <p:nvSpPr>
          <p:cNvPr id="27651" name="Rectangle 12"/>
          <p:cNvSpPr>
            <a:spLocks noGrp="1"/>
          </p:cNvSpPr>
          <p:nvPr>
            <p:ph idx="1"/>
          </p:nvPr>
        </p:nvSpPr>
        <p:spPr>
          <a:xfrm>
            <a:off x="1403350" y="981075"/>
            <a:ext cx="45720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smtClean="0"/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smtClean="0">
              <a:latin typeface="Century Gothic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16013" y="1265238"/>
            <a:ext cx="3457575" cy="90805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</a:rPr>
              <a:t>Bezoek  van een afkoppelingsdeskundige</a:t>
            </a:r>
          </a:p>
        </p:txBody>
      </p:sp>
      <p:cxnSp>
        <p:nvCxnSpPr>
          <p:cNvPr id="9" name="Rechte verbindingslijn met pijl 8"/>
          <p:cNvCxnSpPr>
            <a:stCxn id="7" idx="4"/>
          </p:cNvCxnSpPr>
          <p:nvPr/>
        </p:nvCxnSpPr>
        <p:spPr>
          <a:xfrm>
            <a:off x="2844800" y="2173288"/>
            <a:ext cx="0" cy="53181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1116013" y="2705100"/>
            <a:ext cx="3457575" cy="90805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</a:rPr>
              <a:t>Opmaak van een advies voor afkoppeling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2916238" y="3613150"/>
            <a:ext cx="0" cy="53181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189038" y="4144963"/>
            <a:ext cx="3455987" cy="1298575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rgbClr val="00B050"/>
                </a:solidFill>
              </a:rPr>
              <a:t>Uitvoering van de </a:t>
            </a:r>
            <a:r>
              <a:rPr lang="nl-BE" dirty="0" err="1">
                <a:solidFill>
                  <a:srgbClr val="00B050"/>
                </a:solidFill>
              </a:rPr>
              <a:t>afkoppelingswerken</a:t>
            </a:r>
            <a:r>
              <a:rPr lang="nl-BE" dirty="0">
                <a:solidFill>
                  <a:srgbClr val="00B050"/>
                </a:solidFill>
              </a:rPr>
              <a:t> door de eigenaars</a:t>
            </a:r>
          </a:p>
        </p:txBody>
      </p:sp>
      <p:cxnSp>
        <p:nvCxnSpPr>
          <p:cNvPr id="13" name="Rechte verbindingslijn met pijl 12"/>
          <p:cNvCxnSpPr>
            <a:stCxn id="12" idx="6"/>
          </p:cNvCxnSpPr>
          <p:nvPr/>
        </p:nvCxnSpPr>
        <p:spPr>
          <a:xfrm flipV="1">
            <a:off x="4645025" y="4792663"/>
            <a:ext cx="576263" cy="1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5305425" y="4610100"/>
            <a:ext cx="2628900" cy="368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accent2"/>
                </a:solidFill>
              </a:rPr>
              <a:t>Keuring van de werken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367338" y="1423988"/>
            <a:ext cx="2628900" cy="20304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accent2"/>
                </a:solidFill>
              </a:rPr>
              <a:t>Informatie aan te leveren aan afkoppelingsdeskundige omtrent grondplan bestaande afvoeren, oppervlakte van het dak, terrassen, …</a:t>
            </a:r>
          </a:p>
        </p:txBody>
      </p:sp>
      <p:cxnSp>
        <p:nvCxnSpPr>
          <p:cNvPr id="6" name="Rechte verbindingslijn met pijl 5"/>
          <p:cNvCxnSpPr>
            <a:stCxn id="7" idx="6"/>
          </p:cNvCxnSpPr>
          <p:nvPr/>
        </p:nvCxnSpPr>
        <p:spPr>
          <a:xfrm>
            <a:off x="4573588" y="1719263"/>
            <a:ext cx="714375" cy="625475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573588" y="2497138"/>
            <a:ext cx="714375" cy="661987"/>
          </a:xfrm>
          <a:prstGeom prst="straightConnector1">
            <a:avLst/>
          </a:prstGeom>
          <a:ln w="381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idx="1"/>
          </p:nvPr>
        </p:nvSpPr>
        <p:spPr>
          <a:xfrm>
            <a:off x="323850" y="1125538"/>
            <a:ext cx="8208590" cy="4751734"/>
          </a:xfrm>
        </p:spPr>
        <p:txBody>
          <a:bodyPr anchorCtr="1"/>
          <a:lstStyle/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 err="1" smtClean="0">
                <a:solidFill>
                  <a:schemeClr val="bg2"/>
                </a:solidFill>
              </a:rPr>
              <a:t>Pidpa</a:t>
            </a:r>
            <a:r>
              <a:rPr lang="nl-BE" altLang="nl-BE" dirty="0" smtClean="0">
                <a:solidFill>
                  <a:schemeClr val="bg2"/>
                </a:solidFill>
              </a:rPr>
              <a:t> – Riolering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 smtClean="0">
                <a:solidFill>
                  <a:schemeClr val="bg2"/>
                </a:solidFill>
              </a:rPr>
              <a:t>riolering@pidpa.be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dirty="0" smtClean="0">
                <a:solidFill>
                  <a:schemeClr val="bg2"/>
                </a:solidFill>
              </a:rPr>
              <a:t> 0800-90300 + optie 5 “riolering”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sz="2000" dirty="0" smtClean="0">
              <a:solidFill>
                <a:schemeClr val="bg2"/>
              </a:solidFill>
            </a:endParaRP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 smtClean="0">
                <a:solidFill>
                  <a:schemeClr val="bg2"/>
                </a:solidFill>
                <a:latin typeface="Century Gothic" pitchFamily="34" charset="0"/>
              </a:rPr>
              <a:t>Dossier K-14-102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r>
              <a:rPr lang="nl-BE" altLang="nl-BE" b="1" dirty="0" smtClean="0">
                <a:solidFill>
                  <a:schemeClr val="bg2"/>
                </a:solidFill>
                <a:latin typeface="Century Gothic" pitchFamily="34" charset="0"/>
              </a:rPr>
              <a:t>Rijkevorsel : Looi-</a:t>
            </a:r>
            <a:r>
              <a:rPr lang="nl-BE" altLang="nl-BE" b="1" dirty="0" err="1" smtClean="0">
                <a:solidFill>
                  <a:schemeClr val="bg2"/>
                </a:solidFill>
                <a:latin typeface="Century Gothic" pitchFamily="34" charset="0"/>
              </a:rPr>
              <a:t>Looiweg</a:t>
            </a:r>
            <a:r>
              <a:rPr lang="nl-BE" altLang="nl-BE" b="1" dirty="0" smtClean="0">
                <a:solidFill>
                  <a:schemeClr val="bg2"/>
                </a:solidFill>
                <a:latin typeface="Century Gothic" pitchFamily="34" charset="0"/>
              </a:rPr>
              <a:t>-Smeel</a:t>
            </a:r>
            <a:br>
              <a:rPr lang="nl-BE" altLang="nl-BE" b="1" dirty="0" smtClean="0">
                <a:solidFill>
                  <a:schemeClr val="bg2"/>
                </a:solidFill>
                <a:latin typeface="Century Gothic" pitchFamily="34" charset="0"/>
              </a:rPr>
            </a:br>
            <a:endParaRPr lang="nl-BE" altLang="nl-BE" b="1" dirty="0" smtClean="0">
              <a:solidFill>
                <a:schemeClr val="bg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 smtClean="0">
                <a:solidFill>
                  <a:schemeClr val="bg2"/>
                </a:solidFill>
              </a:rPr>
              <a:t>Contactpersoon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nl-BE" altLang="nl-BE" sz="2400" dirty="0" smtClean="0">
                <a:solidFill>
                  <a:schemeClr val="bg2"/>
                </a:solidFill>
              </a:rPr>
              <a:t>Kurt ‘s Jongers</a:t>
            </a:r>
          </a:p>
          <a:p>
            <a:pPr algn="ctr" eaLnBrk="1" hangingPunct="1">
              <a:spcBef>
                <a:spcPts val="700"/>
              </a:spcBef>
              <a:buFontTx/>
              <a:buNone/>
            </a:pPr>
            <a:endParaRPr lang="nl-BE" altLang="nl-BE" dirty="0" smtClean="0"/>
          </a:p>
          <a:p>
            <a:pPr lvl="2" algn="ctr" eaLnBrk="1" hangingPunct="1">
              <a:spcBef>
                <a:spcPts val="700"/>
              </a:spcBef>
            </a:pPr>
            <a:endParaRPr lang="nl-BE" altLang="nl-BE" sz="2800" dirty="0" smtClean="0"/>
          </a:p>
        </p:txBody>
      </p:sp>
      <p:sp>
        <p:nvSpPr>
          <p:cNvPr id="3072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l-BE" altLang="nl-BE" dirty="0" smtClean="0">
                <a:solidFill>
                  <a:schemeClr val="tx1"/>
                </a:solidFill>
              </a:rPr>
              <a:t>Info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>
          <a:xfrm>
            <a:off x="1116013" y="1557338"/>
            <a:ext cx="8640762" cy="1150937"/>
          </a:xfrm>
        </p:spPr>
        <p:txBody>
          <a:bodyPr/>
          <a:lstStyle/>
          <a:p>
            <a:r>
              <a:rPr lang="nl-BE" altLang="nl-BE" smtClean="0"/>
              <a:t>VRAGEN?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 smtClean="0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rgbClr val="CB4A03"/>
                </a:solidFill>
              </a:rPr>
              <a:t>Voorstelling </a:t>
            </a:r>
            <a:r>
              <a:rPr lang="nl-BE" dirty="0" err="1" smtClean="0">
                <a:solidFill>
                  <a:srgbClr val="CB4A03"/>
                </a:solidFill>
              </a:rPr>
              <a:t>Pidpa</a:t>
            </a:r>
            <a:r>
              <a:rPr lang="nl-BE" dirty="0" smtClean="0">
                <a:solidFill>
                  <a:srgbClr val="CB4A03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Afkoppeling 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id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465263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logo p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8797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2"/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 smtClean="0"/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 smtClean="0">
                <a:solidFill>
                  <a:schemeClr val="bg2"/>
                </a:solidFill>
              </a:rPr>
              <a:t>Wie zijn wij en wat doen wij in </a:t>
            </a:r>
            <a:r>
              <a:rPr lang="nl-BE" altLang="nl-BE" sz="2000" b="1" u="sng" dirty="0" err="1" smtClean="0">
                <a:solidFill>
                  <a:schemeClr val="bg2"/>
                </a:solidFill>
              </a:rPr>
              <a:t>Rijkevorsel</a:t>
            </a:r>
            <a:r>
              <a:rPr lang="nl-BE" altLang="nl-BE" sz="2000" b="1" u="sng" dirty="0" smtClean="0">
                <a:solidFill>
                  <a:schemeClr val="bg2"/>
                </a:solidFill>
              </a:rPr>
              <a:t> ?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endParaRPr lang="nl-BE" altLang="nl-BE" sz="18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 smtClean="0">
              <a:latin typeface="Century Gothic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437438" cy="720725"/>
          </a:xfrm>
        </p:spPr>
        <p:txBody>
          <a:bodyPr anchor="t"/>
          <a:lstStyle/>
          <a:p>
            <a:pPr eaLnBrk="1" hangingPunct="1"/>
            <a:r>
              <a:rPr lang="nl-BE" altLang="nl-BE" smtClean="0">
                <a:solidFill>
                  <a:schemeClr val="tx1"/>
                </a:solidFill>
              </a:rPr>
              <a:t>Voorstelling Pidpa - Riolering</a:t>
            </a:r>
          </a:p>
        </p:txBody>
      </p:sp>
      <p:pic>
        <p:nvPicPr>
          <p:cNvPr id="11270" name="Picture 8" descr="Bekijk de afbeelding op ware groot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://www.wevelgem.be/files/wevelgem/jeannine/gracht%2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97200"/>
            <a:ext cx="2851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://www.odsbv.nl/content/images/Installatie/goot7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92600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://www.aannemingendewitte.be/upload/pictures/390__DSCF0016.JPG?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972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7"/>
          <p:cNvSpPr txBox="1">
            <a:spLocks noChangeArrowheads="1"/>
          </p:cNvSpPr>
          <p:nvPr/>
        </p:nvSpPr>
        <p:spPr bwMode="auto">
          <a:xfrm>
            <a:off x="1331640" y="3717032"/>
            <a:ext cx="669674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4000" b="1" dirty="0">
                <a:solidFill>
                  <a:srgbClr val="0099FF"/>
                </a:solidFill>
                <a:latin typeface="+mj-lt"/>
              </a:rPr>
              <a:t>Wij zorgen voor uw water.</a:t>
            </a:r>
          </a:p>
          <a:p>
            <a:pPr algn="ctr">
              <a:defRPr/>
            </a:pPr>
            <a:r>
              <a:rPr lang="nl-BE" sz="4000" b="1" dirty="0">
                <a:solidFill>
                  <a:srgbClr val="0099FF"/>
                </a:solidFill>
                <a:latin typeface="+mj-lt"/>
              </a:rPr>
              <a:t>Zowel voor als na gebruik!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400" dirty="0" smtClean="0">
              <a:latin typeface="Century Gothic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  <a:defRPr/>
            </a:pPr>
            <a:r>
              <a:rPr lang="nl-BE" altLang="nl-BE" sz="2000" b="1" u="sng" dirty="0" smtClean="0">
                <a:solidFill>
                  <a:schemeClr val="bg2"/>
                </a:solidFill>
              </a:rPr>
              <a:t>Waar vind je ons?</a:t>
            </a:r>
            <a:endParaRPr lang="nl-BE" altLang="nl-BE" sz="1800" dirty="0" smtClean="0">
              <a:solidFill>
                <a:schemeClr val="bg2"/>
              </a:solidFill>
            </a:endParaRP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nl-BE" altLang="nl-BE" sz="1800" dirty="0" smtClean="0"/>
              <a:t>	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 smtClean="0">
                <a:hlinkClick r:id="rId2"/>
              </a:rPr>
              <a:t>www.pidpa.be</a:t>
            </a:r>
            <a:endParaRPr lang="nl-BE" altLang="nl-BE" dirty="0" smtClean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 smtClean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 smtClean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nl-BE" altLang="nl-BE" dirty="0" smtClean="0"/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 smtClean="0"/>
              <a:t>Gratis nummer 0800 – 90 300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 smtClean="0"/>
              <a:t>Contactpersoon Kurt ‘s Jongers</a:t>
            </a:r>
          </a:p>
          <a:p>
            <a:pPr marL="1524000" lvl="4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nl-BE" altLang="nl-BE" dirty="0" smtClean="0"/>
              <a:t>				– gebiedsingenieur gemeente </a:t>
            </a:r>
            <a:r>
              <a:rPr lang="nl-BE" altLang="nl-BE" dirty="0" err="1" smtClean="0"/>
              <a:t>Rijkevorsel</a:t>
            </a:r>
            <a:endParaRPr lang="nl-BE" altLang="nl-BE" dirty="0" smtClean="0"/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nl-BE" altLang="nl-BE" sz="18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nl-BE" altLang="nl-BE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nl-BE" altLang="nl-BE" sz="1200" dirty="0" smtClean="0">
              <a:latin typeface="Century Gothic" pitchFamily="34" charset="0"/>
            </a:endParaRPr>
          </a:p>
        </p:txBody>
      </p:sp>
      <p:pic>
        <p:nvPicPr>
          <p:cNvPr id="12291" name="Picture 7" descr="Bekijk de afbeelding op ware groot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5545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lk 7"/>
          <p:cNvSpPr/>
          <p:nvPr/>
        </p:nvSpPr>
        <p:spPr>
          <a:xfrm>
            <a:off x="6228184" y="2889498"/>
            <a:ext cx="2087562" cy="1368425"/>
          </a:xfrm>
          <a:prstGeom prst="cloud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7178" name="Picture 10" descr="Telef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990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052513"/>
            <a:ext cx="7439025" cy="720725"/>
          </a:xfrm>
        </p:spPr>
        <p:txBody>
          <a:bodyPr anchor="t"/>
          <a:lstStyle/>
          <a:p>
            <a:pPr eaLnBrk="1" hangingPunct="1"/>
            <a:r>
              <a:rPr lang="nl-BE" altLang="nl-BE" dirty="0" smtClean="0">
                <a:solidFill>
                  <a:schemeClr val="tx1"/>
                </a:solidFill>
              </a:rPr>
              <a:t>Inhoud presentatie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205038"/>
            <a:ext cx="6249987" cy="3267075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Voorstelling </a:t>
            </a:r>
            <a:r>
              <a:rPr lang="nl-BE" dirty="0" err="1" smtClean="0">
                <a:solidFill>
                  <a:schemeClr val="bg2"/>
                </a:solidFill>
              </a:rPr>
              <a:t>Pidpa</a:t>
            </a:r>
            <a:r>
              <a:rPr lang="nl-BE" dirty="0" smtClean="0">
                <a:solidFill>
                  <a:schemeClr val="bg2"/>
                </a:solidFill>
              </a:rPr>
              <a:t> – Riolering 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rgbClr val="CB4A03"/>
                </a:solidFill>
              </a:rPr>
              <a:t>Gescheiden stelsel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Afkoppeling </a:t>
            </a:r>
            <a:r>
              <a:rPr lang="nl-BE" dirty="0">
                <a:solidFill>
                  <a:schemeClr val="bg2"/>
                </a:solidFill>
              </a:rPr>
              <a:t>praktisch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2"/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nl-BE" dirty="0" smtClean="0">
                <a:solidFill>
                  <a:schemeClr val="bg2"/>
                </a:solidFill>
              </a:rPr>
              <a:t>Vragen ?</a:t>
            </a: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B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Grp="1"/>
          </p:cNvSpPr>
          <p:nvPr>
            <p:ph idx="1"/>
          </p:nvPr>
        </p:nvSpPr>
        <p:spPr>
          <a:xfrm>
            <a:off x="0" y="765175"/>
            <a:ext cx="4427538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 smtClean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 smtClean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 smtClean="0">
                <a:solidFill>
                  <a:schemeClr val="bg2"/>
                </a:solidFill>
              </a:rPr>
              <a:t> Bestaande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 smtClean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én 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gracht 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 smtClean="0">
              <a:latin typeface="Century Gothic" pitchFamily="34" charset="0"/>
            </a:endParaRPr>
          </a:p>
        </p:txBody>
      </p:sp>
      <p:pic>
        <p:nvPicPr>
          <p:cNvPr id="3" name="Picture 75" descr="Gemengd stelsel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4" r="3481" b="10411"/>
          <a:stretch/>
        </p:blipFill>
        <p:spPr bwMode="auto">
          <a:xfrm>
            <a:off x="4298471" y="2060848"/>
            <a:ext cx="39903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u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6238" y="981075"/>
            <a:ext cx="5976937" cy="513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Grp="1"/>
          </p:cNvSpPr>
          <p:nvPr>
            <p:ph idx="1"/>
          </p:nvPr>
        </p:nvSpPr>
        <p:spPr>
          <a:xfrm>
            <a:off x="0" y="765175"/>
            <a:ext cx="45720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 smtClean="0"/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nl-BE" altLang="nl-BE" sz="2000" b="1" u="sng" dirty="0" smtClean="0"/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r>
              <a:rPr lang="nl-BE" altLang="nl-BE" sz="2000" b="1" u="sng" dirty="0" smtClean="0">
                <a:solidFill>
                  <a:schemeClr val="bg2"/>
                </a:solidFill>
              </a:rPr>
              <a:t>Toekomstige toestand:</a:t>
            </a:r>
          </a:p>
          <a:p>
            <a:pPr algn="ctr" eaLnBrk="1" hangingPunct="1">
              <a:lnSpc>
                <a:spcPct val="80000"/>
              </a:lnSpc>
              <a:spcBef>
                <a:spcPts val="400"/>
              </a:spcBef>
              <a:buFontTx/>
              <a:buNone/>
            </a:pPr>
            <a:endParaRPr lang="nl-BE" altLang="nl-BE" sz="2000" b="1" u="sng" dirty="0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</a:pPr>
            <a:endParaRPr lang="nl-BE" altLang="nl-BE" sz="900" dirty="0" smtClean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>
                <a:solidFill>
                  <a:srgbClr val="FF0000"/>
                </a:solidFill>
              </a:rPr>
              <a:t>Vuil 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 Nieuwe Vuilwater riolering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/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>
                <a:solidFill>
                  <a:schemeClr val="bg2"/>
                </a:solidFill>
              </a:rPr>
              <a:t>Regenwater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↓</a:t>
            </a:r>
          </a:p>
          <a:p>
            <a:pPr marL="719138" lvl="1" indent="-179388"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nl-BE" altLang="nl-BE" sz="1800" dirty="0" smtClean="0"/>
              <a:t>Nieuwe Regenwater riolering/gracht</a:t>
            </a:r>
          </a:p>
          <a:p>
            <a:pPr marL="719138" lvl="1" indent="-179388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nl-BE" altLang="nl-BE" sz="1800" dirty="0" smtClean="0"/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None/>
            </a:pPr>
            <a:endParaRPr lang="nl-BE" altLang="nl-BE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</a:pPr>
            <a:endParaRPr lang="nl-BE" altLang="nl-BE" sz="1200" dirty="0" smtClean="0">
              <a:latin typeface="Century Gothic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3492500" y="5157788"/>
            <a:ext cx="574675" cy="719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132138" y="5013325"/>
            <a:ext cx="3603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013994" y="3357563"/>
            <a:ext cx="342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4356100" y="3357563"/>
            <a:ext cx="0" cy="1871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679950"/>
          </a:xfrm>
        </p:spPr>
        <p:txBody>
          <a:bodyPr/>
          <a:lstStyle/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smtClean="0"/>
              <a:t>Waarom een gescheiden riolering?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smtClean="0"/>
              <a:t>Wetgeving</a:t>
            </a:r>
          </a:p>
          <a:p>
            <a:pPr marL="1187450" lvl="2" indent="-514350" eaLnBrk="1" hangingPunct="1">
              <a:lnSpc>
                <a:spcPct val="90000"/>
              </a:lnSpc>
              <a:buFontTx/>
              <a:buAutoNum type="alphaLcParenBoth"/>
            </a:pPr>
            <a:r>
              <a:rPr lang="nl-BE" altLang="nl-BE" sz="2800" smtClean="0"/>
              <a:t>Afkoppeling en Pidpa Riolering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437437" cy="720725"/>
          </a:xfrm>
        </p:spPr>
        <p:txBody>
          <a:bodyPr anchor="t"/>
          <a:lstStyle/>
          <a:p>
            <a:pPr eaLnBrk="1" hangingPunct="1"/>
            <a:r>
              <a:rPr lang="nl-BE" altLang="nl-BE" smtClean="0">
                <a:solidFill>
                  <a:schemeClr val="tx1"/>
                </a:solidFill>
              </a:rPr>
              <a:t>Gescheiden riolering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sz="half" idx="1"/>
          </p:nvPr>
        </p:nvSpPr>
        <p:spPr>
          <a:xfrm>
            <a:off x="644525" y="598488"/>
            <a:ext cx="6553200" cy="503237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FontTx/>
              <a:buNone/>
            </a:pPr>
            <a:r>
              <a:rPr lang="nl-BE" altLang="nl-BE" sz="2000" smtClean="0">
                <a:cs typeface="Arial" charset="0"/>
              </a:rPr>
              <a:t>     Voordelen: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-1260475" y="260350"/>
            <a:ext cx="8435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5143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l-BE" altLang="nl-BE" b="1" u="sng" dirty="0">
                <a:solidFill>
                  <a:schemeClr val="bg2"/>
                </a:solidFill>
              </a:rPr>
              <a:t>Waarom een gescheiden riolering?</a:t>
            </a:r>
          </a:p>
        </p:txBody>
      </p:sp>
      <p:pic>
        <p:nvPicPr>
          <p:cNvPr id="18436" name="Picture 6" descr="http://static-c.telenetportaal.be/tmp/410/300/r/2982/201011142027-1_wateroverlast-maakt-derde-dodelijk-slachtof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995363"/>
            <a:ext cx="3905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004888" y="2795588"/>
            <a:ext cx="39243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Wateroverlast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Meer buffering – minder wateroverlast</a:t>
            </a:r>
          </a:p>
        </p:txBody>
      </p:sp>
      <p:pic>
        <p:nvPicPr>
          <p:cNvPr id="18438" name="Picture 8" descr="riool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995363"/>
            <a:ext cx="2665412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145088" y="1066800"/>
            <a:ext cx="2665412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Vervuiling waterlopen tegen gaan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Betere kwaliteit waterlopen – meer vis – geen geurhinder</a:t>
            </a:r>
          </a:p>
        </p:txBody>
      </p:sp>
      <p:pic>
        <p:nvPicPr>
          <p:cNvPr id="18440" name="Picture 10" descr="http://telescript.denayer.wenk.be/2009-10/a2b0/public_html/waterzuiveringsstati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730625"/>
            <a:ext cx="25590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vak 12"/>
          <p:cNvSpPr txBox="1"/>
          <p:nvPr/>
        </p:nvSpPr>
        <p:spPr>
          <a:xfrm>
            <a:off x="1004888" y="3803650"/>
            <a:ext cx="2916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Betere werking zuiveringsinstallaties</a:t>
            </a:r>
          </a:p>
          <a:p>
            <a:pPr algn="ctr">
              <a:defRPr/>
            </a:pPr>
            <a:r>
              <a:rPr lang="nl-BE" i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</a:rPr>
              <a:t>Proper water niet extra zuiveren</a:t>
            </a:r>
          </a:p>
        </p:txBody>
      </p:sp>
      <p:pic>
        <p:nvPicPr>
          <p:cNvPr id="18442" name="Picture 12" descr="Infiltratiek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019550"/>
            <a:ext cx="35290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4713288" y="5243513"/>
            <a:ext cx="29162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chemeClr val="tx2"/>
                </a:solidFill>
                <a:latin typeface="+mn-lt"/>
              </a:rPr>
              <a:t>Infiltratie</a:t>
            </a:r>
          </a:p>
          <a:p>
            <a:pPr algn="ctr">
              <a:defRPr/>
            </a:pPr>
            <a:r>
              <a:rPr lang="nl-BE" i="1" dirty="0">
                <a:solidFill>
                  <a:schemeClr val="tx2"/>
                </a:solidFill>
                <a:latin typeface="+mn-lt"/>
              </a:rPr>
              <a:t>Voeding grondwater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dpa presentatie">
  <a:themeElements>
    <a:clrScheme name="Huisstijl Pidpa">
      <a:dk1>
        <a:srgbClr val="19335F"/>
      </a:dk1>
      <a:lt1>
        <a:srgbClr val="FFFFFF"/>
      </a:lt1>
      <a:dk2>
        <a:srgbClr val="36A9D8"/>
      </a:dk2>
      <a:lt2>
        <a:srgbClr val="1E75AF"/>
      </a:lt2>
      <a:accent1>
        <a:srgbClr val="1E75AF"/>
      </a:accent1>
      <a:accent2>
        <a:srgbClr val="119BAF"/>
      </a:accent2>
      <a:accent3>
        <a:srgbClr val="8EC2B3"/>
      </a:accent3>
      <a:accent4>
        <a:srgbClr val="7AAF3E"/>
      </a:accent4>
      <a:accent5>
        <a:srgbClr val="C1C424"/>
      </a:accent5>
      <a:accent6>
        <a:srgbClr val="F6E926"/>
      </a:accent6>
      <a:hlink>
        <a:srgbClr val="19335F"/>
      </a:hlink>
      <a:folHlink>
        <a:srgbClr val="19335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270</Words>
  <Application>Microsoft Office PowerPoint</Application>
  <PresentationFormat>Diavoorstelling (4:3)</PresentationFormat>
  <Paragraphs>167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Wingdings</vt:lpstr>
      <vt:lpstr>Pidpa presentatie</vt:lpstr>
      <vt:lpstr>Gemeente Rijkevorsel:  K-14-102: Wegen- en rioleringswerken in  Looi – Looiweg - Smeel </vt:lpstr>
      <vt:lpstr>Inhoud presentatie</vt:lpstr>
      <vt:lpstr>Voorstelling Pidpa - Riolering</vt:lpstr>
      <vt:lpstr>PowerPoint-presentatie</vt:lpstr>
      <vt:lpstr>Inhoud presentatie</vt:lpstr>
      <vt:lpstr>PowerPoint-presentatie</vt:lpstr>
      <vt:lpstr>PowerPoint-presentatie</vt:lpstr>
      <vt:lpstr>Gescheiden riolering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Inhoud presentatie</vt:lpstr>
      <vt:lpstr>De afkoppelingen praktisch</vt:lpstr>
      <vt:lpstr>Afkoppelingen op privé</vt:lpstr>
      <vt:lpstr>Info ?</vt:lpstr>
      <vt:lpstr>VRAGEN?</vt:lpstr>
    </vt:vector>
  </TitlesOfParts>
  <Company>Pidpa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Collectief IBA-beheer</dc:title>
  <dc:creator>Mahieu Dorien</dc:creator>
  <cp:lastModifiedBy>Jan Huybrechts</cp:lastModifiedBy>
  <cp:revision>40</cp:revision>
  <cp:lastPrinted>2014-06-23T10:25:35Z</cp:lastPrinted>
  <dcterms:created xsi:type="dcterms:W3CDTF">2013-09-13T09:09:43Z</dcterms:created>
  <dcterms:modified xsi:type="dcterms:W3CDTF">2016-06-15T07:01:49Z</dcterms:modified>
</cp:coreProperties>
</file>